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embeddedFontLst>
    <p:embeddedFont>
      <p:font typeface="Comfortaa" pitchFamily="2" charset="0"/>
      <p:regular r:id="rId5"/>
      <p:bold r:id="rId6"/>
    </p:embeddedFont>
    <p:embeddedFont>
      <p:font typeface="KG Miss Kindergarten" panose="02000000000000000000" pitchFamily="2" charset="77"/>
      <p:regular r:id="rId7"/>
    </p:embeddedFont>
    <p:embeddedFont>
      <p:font typeface="KG Shake it Off Popped" panose="02000000000000000000" pitchFamily="2" charset="77"/>
      <p:regular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/>
    <p:restoredTop sz="94553"/>
  </p:normalViewPr>
  <p:slideViewPr>
    <p:cSldViewPr snapToGrid="0">
      <p:cViewPr varScale="1">
        <p:scale>
          <a:sx n="104" d="100"/>
          <a:sy n="104" d="100"/>
        </p:scale>
        <p:origin x="4320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font" Target="fonts/font3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5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" name="Google Shape;7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-232117" y="317509"/>
            <a:ext cx="8236634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3000" b="1" dirty="0">
                <a:latin typeface="KG Shake it Off Popped" panose="02000000000000000000" pitchFamily="2" charset="77"/>
                <a:ea typeface="Impact"/>
                <a:cs typeface="Impact"/>
                <a:sym typeface="Impact"/>
              </a:rPr>
              <a:t>We are WILD about Learning!</a:t>
            </a:r>
            <a:endParaRPr lang="en" sz="3000" b="1" dirty="0">
              <a:latin typeface="KG Shake it Off Popped" panose="02000000000000000000" pitchFamily="2" charset="77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Kindergarten Newsletter: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November 7-11,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 </a:t>
            </a:r>
            <a:r>
              <a:rPr lang="en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2022</a:t>
            </a:r>
            <a:endParaRPr sz="1400" b="0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579192844"/>
              </p:ext>
            </p:extLst>
          </p:nvPr>
        </p:nvGraphicFramePr>
        <p:xfrm>
          <a:off x="3886200" y="1353538"/>
          <a:ext cx="3676650" cy="178195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ELA Sheet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 HW Pages 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Practice Words to Know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 10 minutes per night</a:t>
                      </a: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lang="en-US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1614478844"/>
              </p:ext>
            </p:extLst>
          </p:nvPr>
        </p:nvGraphicFramePr>
        <p:xfrm>
          <a:off x="261255" y="4498167"/>
          <a:ext cx="3458675" cy="1539269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7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00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r>
                        <a:rPr lang="en-US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Module 3 Assessment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1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Assessment 2: Compare W</a:t>
                      </a:r>
                      <a:r>
                        <a:rPr lang="en-US" sz="1400" u="none" strike="noStrike" cap="none" dirty="0" err="1">
                          <a:latin typeface="KG Miss Kindergarten" panose="02000000000000000000" pitchFamily="2" charset="77"/>
                          <a:sym typeface="Comfortaa"/>
                        </a:rPr>
                        <a:t>i</a:t>
                      </a: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sym typeface="Comfortaa"/>
                        </a:rPr>
                        <a:t>thin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3695080671"/>
              </p:ext>
            </p:extLst>
          </p:nvPr>
        </p:nvGraphicFramePr>
        <p:xfrm>
          <a:off x="3886200" y="3285094"/>
          <a:ext cx="3676650" cy="20919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26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0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4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53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&amp; LUNCH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9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fill out the lunch application online and make sure your child brings money or has money on their account for meals.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  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Breakfast $1.75        Lunch $3.00</a:t>
                      </a:r>
                      <a:endParaRPr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40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2324517939"/>
              </p:ext>
            </p:extLst>
          </p:nvPr>
        </p:nvGraphicFramePr>
        <p:xfrm>
          <a:off x="261257" y="6090557"/>
          <a:ext cx="3458675" cy="136743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64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92">
                <a:tc gridSpan="2">
                  <a:txBody>
                    <a:bodyPr/>
                    <a:lstStyle/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Comparing Within 10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3556102905"/>
              </p:ext>
            </p:extLst>
          </p:nvPr>
        </p:nvGraphicFramePr>
        <p:xfrm>
          <a:off x="3886200" y="5502167"/>
          <a:ext cx="3676650" cy="366012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76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2356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552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(please label and seal it in a ziploc bag or envelope).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aseline="3000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2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If your child is absent, please send an excuse with the following information: Child’s name, date of absence, teacher’s name, and reason for absence.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 baseline="3000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Workbook Fee- $15.00    Paper Fee-$5.00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10309"/>
              </p:ext>
            </p:extLst>
          </p:nvPr>
        </p:nvGraphicFramePr>
        <p:xfrm>
          <a:off x="261255" y="7606104"/>
          <a:ext cx="3458675" cy="155618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51162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SCHOOL SCHEDULE</a:t>
                      </a:r>
                      <a:endParaRPr lang="en"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1044562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6:55-7:30 am- Student arrival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Breakfast ends at 7:20 </a:t>
                      </a:r>
                    </a:p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Be here early!</a:t>
                      </a:r>
                      <a:endParaRPr lang="en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2:00 pm –Student Dismissal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8E6B1FE2-7633-0C97-FFC9-0B5CDE4FED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4B0AB8D0-B776-6B43-E819-370BA8304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F7EBA8D-2B2F-0051-236F-50B7465A99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C3D8258-2A92-C587-2991-3492946DC1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  <p:graphicFrame>
        <p:nvGraphicFramePr>
          <p:cNvPr id="6" name="Google Shape;62;p1">
            <a:extLst>
              <a:ext uri="{FF2B5EF4-FFF2-40B4-BE49-F238E27FC236}">
                <a16:creationId xmlns:a16="http://schemas.microsoft.com/office/drawing/2014/main" id="{5A4D87ED-0A3B-4536-5E37-D3B89CE483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1408536"/>
              </p:ext>
            </p:extLst>
          </p:nvPr>
        </p:nvGraphicFramePr>
        <p:xfrm>
          <a:off x="261256" y="1305295"/>
          <a:ext cx="3386918" cy="307281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006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0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09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IMPORTANT EVENTS</a:t>
                      </a:r>
                      <a:endParaRPr sz="1600" b="1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93">
                <a:tc rowSpan="4" gridSpan="3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</a:t>
                      </a: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7: K Thanksgiving Feast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10: Progress Reports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11: Holiday Pictures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18: Farm Day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November 21-25: Thanksgiving Break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b="0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9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19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8622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B0BBE7FF-1C24-07D8-08CC-95B65CF16FE6}"/>
              </a:ext>
            </a:extLst>
          </p:cNvPr>
          <p:cNvSpPr txBox="1"/>
          <p:nvPr/>
        </p:nvSpPr>
        <p:spPr>
          <a:xfrm>
            <a:off x="1254041" y="3424000"/>
            <a:ext cx="24072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>
                <a:latin typeface="KG Miss Kindergarten" panose="02000000000000000000" pitchFamily="2" charset="77"/>
                <a:ea typeface="Comfortaa"/>
                <a:cs typeface="Comfortaa"/>
                <a:sym typeface="Comfortaa"/>
              </a:rPr>
              <a:t>Scan the QR Code to purchase a 2022-2023 Pearl Pirate yearbook!</a:t>
            </a:r>
          </a:p>
          <a:p>
            <a:endParaRPr lang="en-US" dirty="0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D35FC6E9-AD8C-4680-1A17-756FDDDA30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0696" y="3340602"/>
            <a:ext cx="983345" cy="101255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286CDC3-0B80-9701-2B55-0B52F18F6465}"/>
              </a:ext>
            </a:extLst>
          </p:cNvPr>
          <p:cNvSpPr txBox="1"/>
          <p:nvPr/>
        </p:nvSpPr>
        <p:spPr>
          <a:xfrm>
            <a:off x="167969" y="3135491"/>
            <a:ext cx="3573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….……………………………………………....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ctrTitle"/>
          </p:nvPr>
        </p:nvSpPr>
        <p:spPr>
          <a:xfrm>
            <a:off x="264898" y="576075"/>
            <a:ext cx="4258537" cy="6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algn="l">
              <a:spcBef>
                <a:spcPts val="1200"/>
              </a:spcBef>
              <a:buSzPts val="1100"/>
            </a:pPr>
            <a: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  <a:t>Module 3,  Week 4: </a:t>
            </a:r>
            <a:br>
              <a:rPr lang="en" sz="2600" dirty="0">
                <a:latin typeface="KG Shake it Off Popped" panose="02000000000000000000" pitchFamily="2" charset="77"/>
                <a:ea typeface="Oswald"/>
                <a:cs typeface="Oswald"/>
                <a:sym typeface="Oswald"/>
              </a:rPr>
            </a:br>
            <a:r>
              <a:rPr lang="en" sz="2000" dirty="0">
                <a:latin typeface="KG Miss Kindergarten" panose="02000000000000000000" pitchFamily="2" charset="77"/>
                <a:ea typeface="Oswald"/>
                <a:cs typeface="Oswald"/>
                <a:sym typeface="Oswald"/>
              </a:rPr>
              <a:t>My Community Heroes</a:t>
            </a:r>
            <a:endParaRPr lang="en" sz="2000" dirty="0">
              <a:latin typeface="KG Miss Kindergarten" panose="02000000000000000000" pitchFamily="2" charset="77"/>
              <a:ea typeface="Oswald"/>
              <a:cs typeface="Oswald"/>
            </a:endParaRPr>
          </a:p>
        </p:txBody>
      </p:sp>
      <p:graphicFrame>
        <p:nvGraphicFramePr>
          <p:cNvPr id="81" name="Google Shape;81;p2"/>
          <p:cNvGraphicFramePr/>
          <p:nvPr>
            <p:extLst>
              <p:ext uri="{D42A27DB-BD31-4B8C-83A1-F6EECF244321}">
                <p14:modId xmlns:p14="http://schemas.microsoft.com/office/powerpoint/2010/main" val="2525955353"/>
              </p:ext>
            </p:extLst>
          </p:nvPr>
        </p:nvGraphicFramePr>
        <p:xfrm>
          <a:off x="224250" y="2467447"/>
          <a:ext cx="2240200" cy="108887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24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0779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PHONICS 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218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Chalkboard" panose="03050602040202020205" pitchFamily="66" charset="77"/>
                          <a:ea typeface="Arial"/>
                          <a:cs typeface="Arial"/>
                          <a:sym typeface="Arial"/>
                        </a:rPr>
                        <a:t>Inflection -s /s/ and -s/z/ (verbs)</a:t>
                      </a:r>
                      <a:r>
                        <a:rPr lang="en-US" dirty="0">
                          <a:effectLst/>
                          <a:latin typeface="Chalkboard" panose="03050602040202020205" pitchFamily="66" charset="77"/>
                        </a:rPr>
                        <a:t> </a:t>
                      </a:r>
                      <a:endParaRPr lang="en" sz="1400" b="0" u="none" strike="noStrike" cap="none" dirty="0">
                        <a:latin typeface="Chalkboard" panose="03050602040202020205" pitchFamily="66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" name="Google Shape;82;p2"/>
          <p:cNvGraphicFramePr/>
          <p:nvPr>
            <p:extLst>
              <p:ext uri="{D42A27DB-BD31-4B8C-83A1-F6EECF244321}">
                <p14:modId xmlns:p14="http://schemas.microsoft.com/office/powerpoint/2010/main" val="1893928543"/>
              </p:ext>
            </p:extLst>
          </p:nvPr>
        </p:nvGraphicFramePr>
        <p:xfrm>
          <a:off x="224238" y="1361060"/>
          <a:ext cx="7323925" cy="96929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59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4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ESSENTIAL QUESTION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5650">
                <a:tc rowSpan="4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What makes a c</a:t>
                      </a: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o</a:t>
                      </a:r>
                      <a:r>
                        <a:rPr lang="en" dirty="0" err="1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mmunity</a:t>
                      </a: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?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5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" name="Google Shape;83;p2"/>
          <p:cNvGraphicFramePr/>
          <p:nvPr>
            <p:extLst>
              <p:ext uri="{D42A27DB-BD31-4B8C-83A1-F6EECF244321}">
                <p14:modId xmlns:p14="http://schemas.microsoft.com/office/powerpoint/2010/main" val="4214345753"/>
              </p:ext>
            </p:extLst>
          </p:nvPr>
        </p:nvGraphicFramePr>
        <p:xfrm>
          <a:off x="224238" y="3550024"/>
          <a:ext cx="2240200" cy="146298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821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WORDS TO KNOW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129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sits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me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with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two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4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4" name="Google Shape;84;p2"/>
          <p:cNvGraphicFramePr/>
          <p:nvPr>
            <p:extLst>
              <p:ext uri="{D42A27DB-BD31-4B8C-83A1-F6EECF244321}">
                <p14:modId xmlns:p14="http://schemas.microsoft.com/office/powerpoint/2010/main" val="1938777079"/>
              </p:ext>
            </p:extLst>
          </p:nvPr>
        </p:nvGraphicFramePr>
        <p:xfrm>
          <a:off x="2564075" y="4832485"/>
          <a:ext cx="4979726" cy="193026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369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VOCABULARY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657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BIG IDEA WORDS:</a:t>
                      </a: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 </a:t>
                      </a:r>
                      <a:r>
                        <a:rPr lang="en" sz="1400" b="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community, location, neighbor</a:t>
                      </a:r>
                      <a:endParaRPr lang="en" sz="1400" b="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b="1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POWER WORDS</a:t>
                      </a:r>
                      <a:r>
                        <a:rPr lang="en" sz="1400" u="none" strike="noStrike" cap="none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:</a:t>
                      </a:r>
                      <a:r>
                        <a:rPr lang="en" dirty="0">
                          <a:solidFill>
                            <a:schemeClr val="dk1"/>
                          </a:solidFill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 brave, expect, ordinary</a:t>
                      </a:r>
                      <a:endParaRPr sz="1400" u="none" strike="noStrike" cap="none" dirty="0">
                        <a:solidFill>
                          <a:schemeClr val="dk1"/>
                        </a:solidFill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5" name="Google Shape;85;p2"/>
          <p:cNvGraphicFramePr/>
          <p:nvPr>
            <p:extLst>
              <p:ext uri="{D42A27DB-BD31-4B8C-83A1-F6EECF244321}">
                <p14:modId xmlns:p14="http://schemas.microsoft.com/office/powerpoint/2010/main" val="3885774271"/>
              </p:ext>
            </p:extLst>
          </p:nvPr>
        </p:nvGraphicFramePr>
        <p:xfrm>
          <a:off x="2564075" y="2467450"/>
          <a:ext cx="4979725" cy="2217976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257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00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READING</a:t>
                      </a:r>
                      <a:endParaRPr sz="1600" b="1" u="none" strike="noStrike" cap="none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7971"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Genre: Fiction</a:t>
                      </a:r>
                      <a:endParaRPr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-US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Story Elements: Characters, Settings, Events</a:t>
                      </a:r>
                    </a:p>
                    <a:p>
                      <a:pPr marL="457200" marR="0" lvl="0" indent="-317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  <a:tabLst/>
                        <a:defRPr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Listening Comprehension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Topic and Central idea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Key Details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Print concepts: one-to-one correspondence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6" name="Google Shape;86;p2"/>
          <p:cNvGraphicFramePr/>
          <p:nvPr>
            <p:extLst>
              <p:ext uri="{D42A27DB-BD31-4B8C-83A1-F6EECF244321}">
                <p14:modId xmlns:p14="http://schemas.microsoft.com/office/powerpoint/2010/main" val="3077057541"/>
              </p:ext>
            </p:extLst>
          </p:nvPr>
        </p:nvGraphicFramePr>
        <p:xfrm>
          <a:off x="224238" y="5087836"/>
          <a:ext cx="2240200" cy="1340348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853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SPELLING WORDS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008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ca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m</a:t>
                      </a:r>
                      <a:r>
                        <a:rPr lang="en" b="0" dirty="0">
                          <a:latin typeface="KG Miss Kindergarten" panose="02000000000000000000" pitchFamily="2" charset="77"/>
                        </a:rPr>
                        <a:t>at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map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6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7" name="Google Shape;87;p2"/>
          <p:cNvGraphicFramePr/>
          <p:nvPr>
            <p:extLst>
              <p:ext uri="{D42A27DB-BD31-4B8C-83A1-F6EECF244321}">
                <p14:modId xmlns:p14="http://schemas.microsoft.com/office/powerpoint/2010/main" val="1734919585"/>
              </p:ext>
            </p:extLst>
          </p:nvPr>
        </p:nvGraphicFramePr>
        <p:xfrm>
          <a:off x="224238" y="6417598"/>
          <a:ext cx="2240200" cy="124962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44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WRITING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13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First Name</a:t>
                      </a:r>
                      <a:endParaRPr lang="en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Weekly Letters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</a:rPr>
                        <a:t>Informational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02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8" name="Google Shape;88;p2"/>
          <p:cNvGraphicFramePr/>
          <p:nvPr>
            <p:extLst>
              <p:ext uri="{D42A27DB-BD31-4B8C-83A1-F6EECF244321}">
                <p14:modId xmlns:p14="http://schemas.microsoft.com/office/powerpoint/2010/main" val="3911890437"/>
              </p:ext>
            </p:extLst>
          </p:nvPr>
        </p:nvGraphicFramePr>
        <p:xfrm>
          <a:off x="224238" y="7793088"/>
          <a:ext cx="2240200" cy="149346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15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521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PHONEMIC AWARENESS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102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</a:rPr>
                        <a:t>Blend Onsets and Rimes into Words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dirty="0">
                          <a:latin typeface="KG Miss Kindergarten" panose="02000000000000000000" pitchFamily="2" charset="77"/>
                        </a:rPr>
                        <a:t>Isolate Final Sounds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844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9" name="Google Shape;89;p2"/>
          <p:cNvGraphicFramePr/>
          <p:nvPr>
            <p:extLst>
              <p:ext uri="{D42A27DB-BD31-4B8C-83A1-F6EECF244321}">
                <p14:modId xmlns:p14="http://schemas.microsoft.com/office/powerpoint/2010/main" val="3439677316"/>
              </p:ext>
            </p:extLst>
          </p:nvPr>
        </p:nvGraphicFramePr>
        <p:xfrm>
          <a:off x="2564074" y="6909810"/>
          <a:ext cx="4979724" cy="2847527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497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443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REVIEW</a:t>
                      </a:r>
                      <a:endParaRPr sz="1600" b="1" u="none" strike="noStrike" cap="none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23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  <a:ea typeface="Comfortaa"/>
                          <a:cs typeface="Comfortaa"/>
                          <a:sym typeface="Comfortaa"/>
                        </a:rPr>
                        <a:t>Letters/sounds: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Aa-Zz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Words to know: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b="0" dirty="0">
                          <a:latin typeface="KG Miss Kindergarten" panose="02000000000000000000" pitchFamily="2" charset="77"/>
                        </a:rPr>
                        <a:t> the, a, see, red, I, blue, yellow, to, by, my, am, at, go, is, man, no, green, orange, purple, an, </a:t>
                      </a:r>
                      <a:r>
                        <a:rPr lang="en-US" b="0" dirty="0">
                          <a:latin typeface="KG Miss Kindergarten" panose="02000000000000000000" pitchFamily="2" charset="77"/>
                        </a:rPr>
                        <a:t>it, has, little, ran, he, she, funny, did, in, put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Arial"/>
                        <a:buNone/>
                      </a:pPr>
                      <a:endParaRPr lang="en" b="0" dirty="0">
                        <a:latin typeface="KG Miss Kindergarten" panose="02000000000000000000" pitchFamily="2" charset="77"/>
                      </a:endParaRPr>
                    </a:p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mfortaa"/>
                        <a:buNone/>
                      </a:pPr>
                      <a:endParaRPr lang="en-US" dirty="0">
                        <a:latin typeface="KG Miss Kindergarten" panose="02000000000000000000" pitchFamily="2" charset="77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1" name="Google Shape;91;p2"/>
          <p:cNvSpPr/>
          <p:nvPr/>
        </p:nvSpPr>
        <p:spPr>
          <a:xfrm rot="252521">
            <a:off x="4936184" y="316649"/>
            <a:ext cx="2199231" cy="965001"/>
          </a:xfrm>
          <a:prstGeom prst="wedgeRoundRectCallout">
            <a:avLst>
              <a:gd name="adj1" fmla="val -5758"/>
              <a:gd name="adj2" fmla="val 80045"/>
              <a:gd name="adj3" fmla="val 0"/>
            </a:avLst>
          </a:prstGeom>
          <a:solidFill>
            <a:srgbClr val="FFFFFF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KG Miss Kindergarten" panose="02000000000000000000" pitchFamily="2" charset="77"/>
                <a:sym typeface="Arial"/>
              </a:rPr>
              <a:t>LEARNING MINDSET: </a:t>
            </a:r>
            <a:r>
              <a:rPr lang="en" b="1" dirty="0">
                <a:latin typeface="KG Miss Kindergarten" panose="02000000000000000000" pitchFamily="2" charset="77"/>
              </a:rPr>
              <a:t>Belonging</a:t>
            </a:r>
            <a:endParaRPr lang="en" sz="1400" b="1" i="0" u="none" strike="noStrike" cap="none" dirty="0">
              <a:solidFill>
                <a:srgbClr val="000000"/>
              </a:solidFill>
              <a:latin typeface="KG Miss Kindergarten" panose="02000000000000000000" pitchFamily="2" charset="77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4B36429-8CDD-EB47-36D5-E3A94F6523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433506"/>
            <a:ext cx="2318197" cy="42477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13C6AD6-564B-0DCB-EF75-67A17CBE0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8197" y="9433505"/>
            <a:ext cx="2318197" cy="42477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CE4B939-D6A9-BA1E-D0F1-8F5887129D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6050" y="9433504"/>
            <a:ext cx="2318197" cy="42477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E20CD0-384D-FEF1-1947-878CC9D778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67754" y="9433504"/>
            <a:ext cx="1504646" cy="4247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396</Words>
  <Application>Microsoft Macintosh PowerPoint</Application>
  <PresentationFormat>Custom</PresentationFormat>
  <Paragraphs>78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System Font Regular</vt:lpstr>
      <vt:lpstr>Chalkboard</vt:lpstr>
      <vt:lpstr>Arial</vt:lpstr>
      <vt:lpstr>KG Miss Kindergarten</vt:lpstr>
      <vt:lpstr>KG Shake it Off Popped</vt:lpstr>
      <vt:lpstr>Comfortaa</vt:lpstr>
      <vt:lpstr>Comfortaa,Sans-Serif</vt:lpstr>
      <vt:lpstr>Simple Light</vt:lpstr>
      <vt:lpstr>We are WILD about Learning!</vt:lpstr>
      <vt:lpstr>Module 3,  Week 4:  My Community Heroes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Mathis, Eva</cp:lastModifiedBy>
  <cp:revision>166</cp:revision>
  <cp:lastPrinted>2022-09-16T19:06:53Z</cp:lastPrinted>
  <dcterms:modified xsi:type="dcterms:W3CDTF">2022-11-04T19:38:11Z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